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9"/>
      <p:bold r:id="rId10"/>
      <p:italic r:id="rId11"/>
      <p:boldItalic r:id="rId12"/>
    </p:embeddedFont>
    <p:embeddedFont>
      <p:font typeface="Average" pitchFamily="2" charset="77"/>
      <p:regular r:id="rId13"/>
    </p:embeddedFont>
    <p:embeddedFont>
      <p:font typeface="Oswald" pitchFamily="2" charset="77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2414"/>
  </p:normalViewPr>
  <p:slideViewPr>
    <p:cSldViewPr snapToGrid="0">
      <p:cViewPr varScale="1">
        <p:scale>
          <a:sx n="102" d="100"/>
          <a:sy n="102" d="100"/>
        </p:scale>
        <p:origin x="19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686bcdd7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686bcdd7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Unacceptable Risk: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EU’s AI Act will ban AI-systems considered unacceptable risk such as those that manipulate behaviour or categorize individuals based on personal traits.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Law enforcement, though, may use real-time biometric identification like facial recognition, but only under strict conditions and in serious cases, which ensures a balance between technological advancement and ethical standards.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0" dirty="0">
              <a:effectLst/>
            </a:endParaRPr>
          </a:p>
          <a:p>
            <a:pPr marL="15875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>
                <a:effectLst/>
              </a:rPr>
              <a:t>High Risk:</a:t>
            </a:r>
            <a:br>
              <a:rPr lang="en-GB" b="0" dirty="0">
                <a:effectLst/>
              </a:rPr>
            </a:b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EU categorizes high-risk AI-systems into two main groups: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AI-systems used in EU-regulated products like toys, aviation, cards, medical devices and so on.</a:t>
            </a: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AI-systems that fall into specific areas that will have to be registered in an EU database like management of critical infrastructure,  education, law enforcement, migration management and so on.</a:t>
            </a:r>
            <a:br>
              <a:rPr lang="en-GB" b="0" dirty="0">
                <a:effectLst/>
              </a:rPr>
            </a:br>
            <a:endParaRPr lang="en-GB" b="0" dirty="0">
              <a:effectLst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0" dirty="0">
              <a:effectLst/>
            </a:endParaRPr>
          </a:p>
          <a:p>
            <a:pPr marL="158750" lvl="0" indent="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b="0" dirty="0">
                <a:effectLst/>
              </a:rPr>
              <a:t>Generative AI:</a:t>
            </a:r>
          </a:p>
          <a:p>
            <a:pPr marL="158750" lvl="0" indent="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EU also has strict measures for generative AI Models such as CHATGPT:</a:t>
            </a:r>
          </a:p>
          <a:p>
            <a:pPr marL="914400" lvl="1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Clearly disclosing when content is AI-generated.</a:t>
            </a:r>
          </a:p>
          <a:p>
            <a:pPr marL="914400" lvl="1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Designing the model to prevent it from generating illegal content.</a:t>
            </a:r>
          </a:p>
          <a:p>
            <a:pPr marL="914400" lvl="1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Publicly summarizing copyrighted data used for training.</a:t>
            </a:r>
          </a:p>
          <a:p>
            <a:pPr marL="914400" lvl="1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lvl="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58750" lvl="0" indent="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Limited Risk:</a:t>
            </a:r>
            <a:br>
              <a:rPr lang="en-GB" b="0" dirty="0">
                <a:effectLst/>
              </a:rPr>
            </a:br>
            <a:r>
              <a:rPr lang="en-GB" b="0" dirty="0">
                <a:effectLst/>
              </a:rPr>
              <a:t>-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AI-systems can have limited risks, which require basic transparency so users are informed and can decide themselves whether they want to continue using them or not.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686bcdd7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686bcdd7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686bcdd7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686bcdd7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686bcdd7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686bcdd7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686bcdd7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686bcdd7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793400" y="1054375"/>
            <a:ext cx="7801500" cy="9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Growth of AI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450" y="2698900"/>
            <a:ext cx="3177477" cy="21178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206363" y="304987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“AI will probably most likely lead to the end of the world, but in the meantime, there'll be great companies.” - Sam Altman.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50" y="1054375"/>
            <a:ext cx="3047224" cy="17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2DC60D-0675-6519-C9EA-63C6A1713DEC}"/>
              </a:ext>
            </a:extLst>
          </p:cNvPr>
          <p:cNvSpPr/>
          <p:nvPr/>
        </p:nvSpPr>
        <p:spPr>
          <a:xfrm>
            <a:off x="-65729" y="5222468"/>
            <a:ext cx="2264922" cy="46241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4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5FF373-1A5F-6424-7E80-C0CFE8945FEE}"/>
              </a:ext>
            </a:extLst>
          </p:cNvPr>
          <p:cNvSpPr/>
          <p:nvPr/>
        </p:nvSpPr>
        <p:spPr>
          <a:xfrm>
            <a:off x="606118" y="5345082"/>
            <a:ext cx="928448" cy="906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CE859-33D5-ECAD-64D3-F0C42FB1614C}"/>
              </a:ext>
            </a:extLst>
          </p:cNvPr>
          <p:cNvSpPr txBox="1"/>
          <p:nvPr/>
        </p:nvSpPr>
        <p:spPr>
          <a:xfrm>
            <a:off x="96529" y="6341934"/>
            <a:ext cx="200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Unacceptable Risk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E163F-03C7-7CA8-8FAC-AE4E3015DF9D}"/>
              </a:ext>
            </a:extLst>
          </p:cNvPr>
          <p:cNvSpPr/>
          <p:nvPr/>
        </p:nvSpPr>
        <p:spPr>
          <a:xfrm>
            <a:off x="-9144000" y="0"/>
            <a:ext cx="9144000" cy="724921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Google Shape;71;p15">
            <a:extLst>
              <a:ext uri="{FF2B5EF4-FFF2-40B4-BE49-F238E27FC236}">
                <a16:creationId xmlns:a16="http://schemas.microsoft.com/office/drawing/2014/main" id="{D7970EC4-7B68-9BE4-2866-F6175EDC13CA}"/>
              </a:ext>
            </a:extLst>
          </p:cNvPr>
          <p:cNvSpPr txBox="1">
            <a:spLocks/>
          </p:cNvSpPr>
          <p:nvPr/>
        </p:nvSpPr>
        <p:spPr>
          <a:xfrm>
            <a:off x="-9626771" y="341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dirty="0"/>
              <a:t>Ethics in AI &amp; Risk categories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A79E94-345A-E26D-7EBB-98EF055124CD}"/>
              </a:ext>
            </a:extLst>
          </p:cNvPr>
          <p:cNvSpPr/>
          <p:nvPr/>
        </p:nvSpPr>
        <p:spPr>
          <a:xfrm>
            <a:off x="2194384" y="5825972"/>
            <a:ext cx="2327564" cy="46241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9179ED-F1CC-F497-BFC0-20407BCB0E5B}"/>
              </a:ext>
            </a:extLst>
          </p:cNvPr>
          <p:cNvSpPr/>
          <p:nvPr/>
        </p:nvSpPr>
        <p:spPr>
          <a:xfrm>
            <a:off x="2930070" y="5960454"/>
            <a:ext cx="928448" cy="906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26B6D-1359-5D28-5C98-FBAE060D7B80}"/>
              </a:ext>
            </a:extLst>
          </p:cNvPr>
          <p:cNvSpPr txBox="1"/>
          <p:nvPr/>
        </p:nvSpPr>
        <p:spPr>
          <a:xfrm>
            <a:off x="2410236" y="6945438"/>
            <a:ext cx="200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High-Risk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BA18D2-A460-8918-8696-97C27C53AE10}"/>
              </a:ext>
            </a:extLst>
          </p:cNvPr>
          <p:cNvSpPr/>
          <p:nvPr/>
        </p:nvSpPr>
        <p:spPr>
          <a:xfrm>
            <a:off x="4535798" y="6478084"/>
            <a:ext cx="2327564" cy="4624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0CA0AB-66C4-B0D7-CD8B-054F78ED0D3B}"/>
              </a:ext>
            </a:extLst>
          </p:cNvPr>
          <p:cNvSpPr/>
          <p:nvPr/>
        </p:nvSpPr>
        <p:spPr>
          <a:xfrm>
            <a:off x="5216063" y="6580730"/>
            <a:ext cx="928448" cy="906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053FA-8C68-6486-EABC-005E31907C19}"/>
              </a:ext>
            </a:extLst>
          </p:cNvPr>
          <p:cNvSpPr txBox="1"/>
          <p:nvPr/>
        </p:nvSpPr>
        <p:spPr>
          <a:xfrm>
            <a:off x="4678763" y="7585517"/>
            <a:ext cx="200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Generative AI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FD356-AFDA-3936-FCB6-3B9CBFF9BCE9}"/>
              </a:ext>
            </a:extLst>
          </p:cNvPr>
          <p:cNvSpPr/>
          <p:nvPr/>
        </p:nvSpPr>
        <p:spPr>
          <a:xfrm>
            <a:off x="6877213" y="7252436"/>
            <a:ext cx="2201058" cy="46241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1AAC2D-9957-D157-3C4A-D81C8EA7608F}"/>
              </a:ext>
            </a:extLst>
          </p:cNvPr>
          <p:cNvSpPr/>
          <p:nvPr/>
        </p:nvSpPr>
        <p:spPr>
          <a:xfrm>
            <a:off x="7464121" y="7367114"/>
            <a:ext cx="928448" cy="906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F4B8F-8B67-57A6-D3EC-DC6799CC10BF}"/>
              </a:ext>
            </a:extLst>
          </p:cNvPr>
          <p:cNvSpPr txBox="1"/>
          <p:nvPr/>
        </p:nvSpPr>
        <p:spPr>
          <a:xfrm>
            <a:off x="6912966" y="8371900"/>
            <a:ext cx="200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Limited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09905F-0BE5-4095-70D5-9528F8EBFAF6}"/>
              </a:ext>
            </a:extLst>
          </p:cNvPr>
          <p:cNvSpPr txBox="1"/>
          <p:nvPr/>
        </p:nvSpPr>
        <p:spPr>
          <a:xfrm>
            <a:off x="4678762" y="6811335"/>
            <a:ext cx="200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31D80B-4A2B-3BC9-BB72-23B54C3FA4AC}"/>
              </a:ext>
            </a:extLst>
          </p:cNvPr>
          <p:cNvSpPr txBox="1"/>
          <p:nvPr/>
        </p:nvSpPr>
        <p:spPr>
          <a:xfrm>
            <a:off x="2385550" y="6171255"/>
            <a:ext cx="200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35B0E-80BB-F864-C673-2E8FAABE3FCB}"/>
              </a:ext>
            </a:extLst>
          </p:cNvPr>
          <p:cNvSpPr txBox="1"/>
          <p:nvPr/>
        </p:nvSpPr>
        <p:spPr>
          <a:xfrm>
            <a:off x="65009" y="5567751"/>
            <a:ext cx="200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62196-FFCB-D081-9FDC-7BBA55008351}"/>
              </a:ext>
            </a:extLst>
          </p:cNvPr>
          <p:cNvSpPr txBox="1"/>
          <p:nvPr/>
        </p:nvSpPr>
        <p:spPr>
          <a:xfrm>
            <a:off x="6926821" y="7597719"/>
            <a:ext cx="200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F88401-CA79-5AB3-5860-2D6C2AA7D45D}"/>
              </a:ext>
            </a:extLst>
          </p:cNvPr>
          <p:cNvSpPr txBox="1"/>
          <p:nvPr/>
        </p:nvSpPr>
        <p:spPr>
          <a:xfrm>
            <a:off x="104547" y="6927472"/>
            <a:ext cx="2003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EU’s AI Act will ban AI-systems.</a:t>
            </a:r>
            <a:endParaRPr lang="da-DK" sz="7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1100" dirty="0"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Law Enforcement.</a:t>
            </a:r>
            <a:endParaRPr lang="da-DK" sz="7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917665-CEB3-1B2A-2300-8A8866484EB3}"/>
              </a:ext>
            </a:extLst>
          </p:cNvPr>
          <p:cNvSpPr txBox="1"/>
          <p:nvPr/>
        </p:nvSpPr>
        <p:spPr>
          <a:xfrm>
            <a:off x="2385550" y="7530976"/>
            <a:ext cx="20030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</a:rPr>
              <a:t>EU categorizes high-</a:t>
            </a:r>
            <a:r>
              <a:rPr lang="da-DK" sz="1100" dirty="0" err="1">
                <a:solidFill>
                  <a:schemeClr val="bg1"/>
                </a:solidFill>
                <a:latin typeface="Calibri" panose="020F0502020204030204" pitchFamily="34" charset="0"/>
              </a:rPr>
              <a:t>risk</a:t>
            </a: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</a:rPr>
              <a:t> AI-systems in two main groups.</a:t>
            </a:r>
            <a:endParaRPr lang="da-DK" sz="7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1100" dirty="0"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First group is EU-regulated products.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1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Second group is specific areas.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B89E0F-BBB0-C9B7-5E47-164F492A375B}"/>
              </a:ext>
            </a:extLst>
          </p:cNvPr>
          <p:cNvSpPr txBox="1"/>
          <p:nvPr/>
        </p:nvSpPr>
        <p:spPr>
          <a:xfrm>
            <a:off x="4713114" y="8204845"/>
            <a:ext cx="200304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</a:rPr>
              <a:t>EU also has strict measures for generative AI Models.</a:t>
            </a:r>
          </a:p>
          <a:p>
            <a:pPr marL="285750" indent="-285750">
              <a:buFont typeface="Wingdings" pitchFamily="2" charset="2"/>
              <a:buChar char="§"/>
            </a:pPr>
            <a:endParaRPr lang="da-DK" sz="11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da-DK" sz="1100" dirty="0" err="1">
                <a:solidFill>
                  <a:schemeClr val="bg1"/>
                </a:solidFill>
                <a:latin typeface="Calibri" panose="020F0502020204030204" pitchFamily="34" charset="0"/>
              </a:rPr>
              <a:t>When</a:t>
            </a: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</a:rPr>
              <a:t> is content AI-</a:t>
            </a:r>
            <a:r>
              <a:rPr lang="da-DK" sz="1100" dirty="0" err="1">
                <a:solidFill>
                  <a:schemeClr val="bg1"/>
                </a:solidFill>
                <a:latin typeface="Calibri" panose="020F0502020204030204" pitchFamily="34" charset="0"/>
              </a:rPr>
              <a:t>generated</a:t>
            </a: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  <a:p>
            <a:pPr marL="228600" indent="-228600">
              <a:buAutoNum type="arabicPeriod"/>
            </a:pPr>
            <a:r>
              <a:rPr lang="da-DK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Prevent</a:t>
            </a: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generating illegal content.</a:t>
            </a:r>
          </a:p>
          <a:p>
            <a:pPr marL="228600" indent="-228600">
              <a:buAutoNum type="arabicPeriod"/>
            </a:pPr>
            <a:r>
              <a:rPr lang="da-DK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Copyrighted</a:t>
            </a: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data.</a:t>
            </a:r>
          </a:p>
          <a:p>
            <a:endParaRPr lang="en-GB" sz="1100" dirty="0">
              <a:latin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91A5F3-BB1C-F9F5-35A9-CB558975751A}"/>
              </a:ext>
            </a:extLst>
          </p:cNvPr>
          <p:cNvSpPr txBox="1"/>
          <p:nvPr/>
        </p:nvSpPr>
        <p:spPr>
          <a:xfrm>
            <a:off x="6962917" y="9004087"/>
            <a:ext cx="20030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Basic transparency.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1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Inform the users.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932CD3-AD15-1DB7-2A54-F7EDE10F460A}"/>
              </a:ext>
            </a:extLst>
          </p:cNvPr>
          <p:cNvSpPr/>
          <p:nvPr/>
        </p:nvSpPr>
        <p:spPr>
          <a:xfrm>
            <a:off x="0" y="690728"/>
            <a:ext cx="2264922" cy="46241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2400"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9544DC-2BE2-6A76-5B1A-B706E6498F04}"/>
              </a:ext>
            </a:extLst>
          </p:cNvPr>
          <p:cNvSpPr/>
          <p:nvPr/>
        </p:nvSpPr>
        <p:spPr>
          <a:xfrm>
            <a:off x="671847" y="813342"/>
            <a:ext cx="928448" cy="906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6F364-FF9E-0DC1-CDA7-D76DF9ECEA11}"/>
              </a:ext>
            </a:extLst>
          </p:cNvPr>
          <p:cNvSpPr txBox="1"/>
          <p:nvPr/>
        </p:nvSpPr>
        <p:spPr>
          <a:xfrm>
            <a:off x="162258" y="1810194"/>
            <a:ext cx="200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Unacceptable Risk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72AD31-A638-8A6A-CD61-9C7AD2D49653}"/>
              </a:ext>
            </a:extLst>
          </p:cNvPr>
          <p:cNvSpPr/>
          <p:nvPr/>
        </p:nvSpPr>
        <p:spPr>
          <a:xfrm>
            <a:off x="0" y="-34193"/>
            <a:ext cx="9144000" cy="724921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Google Shape;71;p15">
            <a:extLst>
              <a:ext uri="{FF2B5EF4-FFF2-40B4-BE49-F238E27FC236}">
                <a16:creationId xmlns:a16="http://schemas.microsoft.com/office/drawing/2014/main" id="{D4E74F15-3A55-53D9-A190-316E1D0172C5}"/>
              </a:ext>
            </a:extLst>
          </p:cNvPr>
          <p:cNvSpPr txBox="1">
            <a:spLocks/>
          </p:cNvSpPr>
          <p:nvPr/>
        </p:nvSpPr>
        <p:spPr>
          <a:xfrm>
            <a:off x="175597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/>
              <a:t>Ethics in AI &amp; Risk categories</a:t>
            </a:r>
          </a:p>
          <a:p>
            <a:endParaRPr lang="en-GB"/>
          </a:p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84A169-3746-CCB4-79A7-A938882ADC28}"/>
              </a:ext>
            </a:extLst>
          </p:cNvPr>
          <p:cNvSpPr/>
          <p:nvPr/>
        </p:nvSpPr>
        <p:spPr>
          <a:xfrm>
            <a:off x="2260113" y="690728"/>
            <a:ext cx="2327564" cy="46241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884B6-55F2-0AA1-1511-28D571920482}"/>
              </a:ext>
            </a:extLst>
          </p:cNvPr>
          <p:cNvSpPr/>
          <p:nvPr/>
        </p:nvSpPr>
        <p:spPr>
          <a:xfrm>
            <a:off x="2995799" y="825210"/>
            <a:ext cx="928448" cy="906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DB25E-0BFA-F971-0BB1-354E089C75F5}"/>
              </a:ext>
            </a:extLst>
          </p:cNvPr>
          <p:cNvSpPr txBox="1"/>
          <p:nvPr/>
        </p:nvSpPr>
        <p:spPr>
          <a:xfrm>
            <a:off x="2475965" y="1810194"/>
            <a:ext cx="200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High-Risk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3D580E-CA1B-8712-99A0-D3A668C48873}"/>
              </a:ext>
            </a:extLst>
          </p:cNvPr>
          <p:cNvSpPr/>
          <p:nvPr/>
        </p:nvSpPr>
        <p:spPr>
          <a:xfrm>
            <a:off x="4601527" y="702760"/>
            <a:ext cx="2327564" cy="46241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26D066-7517-4832-44D0-2B1A1624EFA4}"/>
              </a:ext>
            </a:extLst>
          </p:cNvPr>
          <p:cNvSpPr/>
          <p:nvPr/>
        </p:nvSpPr>
        <p:spPr>
          <a:xfrm>
            <a:off x="5281792" y="805406"/>
            <a:ext cx="928448" cy="906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CF3593-74E9-F5A6-0384-DBC6AD67EC81}"/>
              </a:ext>
            </a:extLst>
          </p:cNvPr>
          <p:cNvSpPr txBox="1"/>
          <p:nvPr/>
        </p:nvSpPr>
        <p:spPr>
          <a:xfrm>
            <a:off x="4744492" y="1810193"/>
            <a:ext cx="200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Generative AI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C8EF55-BD00-3C51-0047-350B69980C8D}"/>
              </a:ext>
            </a:extLst>
          </p:cNvPr>
          <p:cNvSpPr/>
          <p:nvPr/>
        </p:nvSpPr>
        <p:spPr>
          <a:xfrm>
            <a:off x="6942942" y="690728"/>
            <a:ext cx="2201058" cy="462415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0F0BCC-2B56-ED5A-CEC9-C41687001DDD}"/>
              </a:ext>
            </a:extLst>
          </p:cNvPr>
          <p:cNvSpPr/>
          <p:nvPr/>
        </p:nvSpPr>
        <p:spPr>
          <a:xfrm>
            <a:off x="7529850" y="805406"/>
            <a:ext cx="928448" cy="906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2BD40-3A1A-2B6B-3F6E-02FC8377F9EE}"/>
              </a:ext>
            </a:extLst>
          </p:cNvPr>
          <p:cNvSpPr txBox="1"/>
          <p:nvPr/>
        </p:nvSpPr>
        <p:spPr>
          <a:xfrm>
            <a:off x="6978695" y="1810192"/>
            <a:ext cx="2003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Limited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78D7C9-C4A1-1EF8-9B9E-C36C65043A40}"/>
              </a:ext>
            </a:extLst>
          </p:cNvPr>
          <p:cNvSpPr txBox="1"/>
          <p:nvPr/>
        </p:nvSpPr>
        <p:spPr>
          <a:xfrm>
            <a:off x="4744491" y="1036011"/>
            <a:ext cx="200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F873E-B724-7404-5810-6DAB2F1FC5E6}"/>
              </a:ext>
            </a:extLst>
          </p:cNvPr>
          <p:cNvSpPr txBox="1"/>
          <p:nvPr/>
        </p:nvSpPr>
        <p:spPr>
          <a:xfrm>
            <a:off x="2451279" y="1036011"/>
            <a:ext cx="200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3758A-41FF-6288-721A-736777C5D2FE}"/>
              </a:ext>
            </a:extLst>
          </p:cNvPr>
          <p:cNvSpPr txBox="1"/>
          <p:nvPr/>
        </p:nvSpPr>
        <p:spPr>
          <a:xfrm>
            <a:off x="130738" y="1036011"/>
            <a:ext cx="200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BD440-C6D3-848D-54F1-905660C340B7}"/>
              </a:ext>
            </a:extLst>
          </p:cNvPr>
          <p:cNvSpPr txBox="1"/>
          <p:nvPr/>
        </p:nvSpPr>
        <p:spPr>
          <a:xfrm>
            <a:off x="6992550" y="1036011"/>
            <a:ext cx="2003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800" b="1" dirty="0">
                <a:solidFill>
                  <a:schemeClr val="tx1"/>
                </a:solidFill>
                <a:latin typeface="Avenir Next LT Pro" panose="020B0504020202020204" pitchFamily="34" charset="0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94C9BC-4E27-3BC8-3E8A-0C19C0AB8D5B}"/>
              </a:ext>
            </a:extLst>
          </p:cNvPr>
          <p:cNvSpPr txBox="1"/>
          <p:nvPr/>
        </p:nvSpPr>
        <p:spPr>
          <a:xfrm>
            <a:off x="170276" y="2395732"/>
            <a:ext cx="2003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EU’s AI Act will ban AI-systems.</a:t>
            </a:r>
            <a:endParaRPr lang="da-DK" sz="7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1100" dirty="0"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Law Enforcement.</a:t>
            </a:r>
            <a:endParaRPr lang="da-DK" sz="7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B3B827-AD7A-FECA-504B-85A2FEDF371E}"/>
              </a:ext>
            </a:extLst>
          </p:cNvPr>
          <p:cNvSpPr txBox="1"/>
          <p:nvPr/>
        </p:nvSpPr>
        <p:spPr>
          <a:xfrm>
            <a:off x="2451279" y="2395732"/>
            <a:ext cx="20030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</a:rPr>
              <a:t>EU categorizes high-</a:t>
            </a:r>
            <a:r>
              <a:rPr lang="da-DK" sz="1100" dirty="0" err="1">
                <a:solidFill>
                  <a:schemeClr val="bg1"/>
                </a:solidFill>
                <a:latin typeface="Calibri" panose="020F0502020204030204" pitchFamily="34" charset="0"/>
              </a:rPr>
              <a:t>risk</a:t>
            </a: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</a:rPr>
              <a:t> AI-systems in two main groups.</a:t>
            </a:r>
            <a:endParaRPr lang="da-DK" sz="7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GB" sz="1100" dirty="0"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First group is EU-regulated products.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1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Second group is specific areas.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4BE69B-2135-E0B2-AAF3-6F97ECD74723}"/>
              </a:ext>
            </a:extLst>
          </p:cNvPr>
          <p:cNvSpPr txBox="1"/>
          <p:nvPr/>
        </p:nvSpPr>
        <p:spPr>
          <a:xfrm>
            <a:off x="4778843" y="2429521"/>
            <a:ext cx="200304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</a:rPr>
              <a:t>EU also has strict measures for generative AI Models.</a:t>
            </a:r>
          </a:p>
          <a:p>
            <a:pPr marL="285750" indent="-285750">
              <a:buFont typeface="Wingdings" pitchFamily="2" charset="2"/>
              <a:buChar char="§"/>
            </a:pPr>
            <a:endParaRPr lang="da-DK" sz="11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28600" indent="-228600">
              <a:buAutoNum type="arabicPeriod"/>
            </a:pPr>
            <a:r>
              <a:rPr lang="da-DK" sz="1100" dirty="0" err="1">
                <a:solidFill>
                  <a:schemeClr val="bg1"/>
                </a:solidFill>
                <a:latin typeface="Calibri" panose="020F0502020204030204" pitchFamily="34" charset="0"/>
              </a:rPr>
              <a:t>When</a:t>
            </a: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</a:rPr>
              <a:t> is content AI-</a:t>
            </a:r>
            <a:r>
              <a:rPr lang="da-DK" sz="1100" dirty="0" err="1">
                <a:solidFill>
                  <a:schemeClr val="bg1"/>
                </a:solidFill>
                <a:latin typeface="Calibri" panose="020F0502020204030204" pitchFamily="34" charset="0"/>
              </a:rPr>
              <a:t>generated</a:t>
            </a: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  <a:p>
            <a:pPr marL="228600" indent="-228600">
              <a:buAutoNum type="arabicPeriod"/>
            </a:pPr>
            <a:r>
              <a:rPr lang="da-DK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Prevent</a:t>
            </a: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generating illegal content.</a:t>
            </a:r>
          </a:p>
          <a:p>
            <a:pPr marL="228600" indent="-228600">
              <a:buAutoNum type="arabicPeriod"/>
            </a:pPr>
            <a:r>
              <a:rPr lang="da-DK" sz="11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Copyrighted</a:t>
            </a:r>
            <a:r>
              <a:rPr lang="da-DK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data.</a:t>
            </a:r>
          </a:p>
          <a:p>
            <a:endParaRPr lang="en-GB" sz="1100" dirty="0">
              <a:latin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E5C151-7247-B9AD-E105-E041BE1B7C2F}"/>
              </a:ext>
            </a:extLst>
          </p:cNvPr>
          <p:cNvSpPr txBox="1"/>
          <p:nvPr/>
        </p:nvSpPr>
        <p:spPr>
          <a:xfrm>
            <a:off x="7028646" y="2442379"/>
            <a:ext cx="20030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Basic transparency.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sz="11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100" dirty="0">
                <a:solidFill>
                  <a:schemeClr val="bg1"/>
                </a:solidFill>
                <a:latin typeface="Calibri" panose="020F0502020204030204" pitchFamily="34" charset="0"/>
              </a:rPr>
              <a:t>Inform the users.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Current AI utilization in business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Support tool rather than replacement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Internet and data research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Machine 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Cybersecurity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Customer support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25" y="1334447"/>
            <a:ext cx="2121500" cy="14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0723" y="1334450"/>
            <a:ext cx="1144700" cy="249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1475" y="2888871"/>
            <a:ext cx="2082450" cy="128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Innovative AI products in IT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AI in code editors: CoPilot, CodeWhispere, Tabnine, Jetbrains AI, Phind, Cursor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Code completion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Chatting with your codebase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AI writing tests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Debugging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Generating commit messages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good at boilerplate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252" y="164425"/>
            <a:ext cx="986198" cy="8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7459" y="55225"/>
            <a:ext cx="1286065" cy="10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901" y="1646371"/>
            <a:ext cx="5004400" cy="312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Personal insights on AI's future impact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job automation/risk: job displacement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raise concerns about privacy and bias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natural language user interfaces. for example: coding in natural language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888" y="2289300"/>
            <a:ext cx="4016225" cy="26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Conclusion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l="2376" t="6288" r="2575" b="5011"/>
          <a:stretch/>
        </p:blipFill>
        <p:spPr>
          <a:xfrm>
            <a:off x="2308750" y="1311700"/>
            <a:ext cx="4526500" cy="33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482</Words>
  <Application>Microsoft Macintosh PowerPoint</Application>
  <PresentationFormat>On-screen Show (16:9)</PresentationFormat>
  <Paragraphs>89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Wingdings</vt:lpstr>
      <vt:lpstr>Arial</vt:lpstr>
      <vt:lpstr>Avenir Next LT Pro</vt:lpstr>
      <vt:lpstr>Oswald</vt:lpstr>
      <vt:lpstr>Calibri</vt:lpstr>
      <vt:lpstr>Average</vt:lpstr>
      <vt:lpstr>Slate</vt:lpstr>
      <vt:lpstr>Growth of AI</vt:lpstr>
      <vt:lpstr>PowerPoint Presentation</vt:lpstr>
      <vt:lpstr>Current AI utilization in business</vt:lpstr>
      <vt:lpstr>Innovative AI products in IT</vt:lpstr>
      <vt:lpstr>Personal insights on AI's future impact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Growth of AI</dc:title>
  <cp:lastModifiedBy>Mark Svend Lundgaard Jensen</cp:lastModifiedBy>
  <cp:revision>8</cp:revision>
  <dcterms:modified xsi:type="dcterms:W3CDTF">2024-02-07T09:56:51Z</dcterms:modified>
</cp:coreProperties>
</file>